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257" r:id="rId6"/>
    <p:sldId id="258" r:id="rId7"/>
    <p:sldId id="267" r:id="rId8"/>
    <p:sldId id="500" r:id="rId9"/>
    <p:sldId id="518" r:id="rId10"/>
    <p:sldId id="508" r:id="rId11"/>
    <p:sldId id="509" r:id="rId12"/>
    <p:sldId id="515" r:id="rId13"/>
    <p:sldId id="517" r:id="rId14"/>
    <p:sldId id="516" r:id="rId15"/>
    <p:sldId id="510" r:id="rId16"/>
    <p:sldId id="511" r:id="rId17"/>
    <p:sldId id="513" r:id="rId18"/>
    <p:sldId id="514" r:id="rId19"/>
  </p:sldIdLst>
  <p:sldSz cx="12192000" cy="6858000"/>
  <p:notesSz cx="6889750" cy="100187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22" userDrawn="1">
          <p15:clr>
            <a:srgbClr val="A4A3A4"/>
          </p15:clr>
        </p15:guide>
        <p15:guide id="3" orient="horz" pos="1344" userDrawn="1">
          <p15:clr>
            <a:srgbClr val="A4A3A4"/>
          </p15:clr>
        </p15:guide>
        <p15:guide id="4" orient="horz" pos="3816" userDrawn="1">
          <p15:clr>
            <a:srgbClr val="A4A3A4"/>
          </p15:clr>
        </p15:guide>
        <p15:guide id="5" orient="horz" pos="845" userDrawn="1">
          <p15:clr>
            <a:srgbClr val="A4A3A4"/>
          </p15:clr>
        </p15:guide>
        <p15:guide id="6" orient="horz" pos="1593" userDrawn="1">
          <p15:clr>
            <a:srgbClr val="A4A3A4"/>
          </p15:clr>
        </p15:guide>
        <p15:guide id="7" orient="horz" pos="3249" userDrawn="1">
          <p15:clr>
            <a:srgbClr val="A4A3A4"/>
          </p15:clr>
        </p15:guide>
        <p15:guide id="8" pos="21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njin Song" initials="MS" lastIdx="1" clrIdx="0">
    <p:extLst>
      <p:ext uri="{19B8F6BF-5375-455C-9EA6-DF929625EA0E}">
        <p15:presenceInfo xmlns:p15="http://schemas.microsoft.com/office/powerpoint/2012/main" userId="S::minjin@neodigm.com::d0efd1ed-e869-458a-b2b5-464ad68dc10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77" d="100"/>
          <a:sy n="177" d="100"/>
        </p:scale>
        <p:origin x="854" y="341"/>
      </p:cViewPr>
      <p:guideLst>
        <p:guide orient="horz" pos="822"/>
        <p:guide orient="horz" pos="1344"/>
        <p:guide orient="horz" pos="3816"/>
        <p:guide orient="horz" pos="845"/>
        <p:guide orient="horz" pos="1593"/>
        <p:guide orient="horz" pos="3249"/>
        <p:guide pos="21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85558" cy="502676"/>
          </a:xfrm>
          <a:prstGeom prst="rect">
            <a:avLst/>
          </a:prstGeom>
        </p:spPr>
        <p:txBody>
          <a:bodyPr vert="horz" lIns="92437" tIns="46218" rIns="92437" bIns="46218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9" y="0"/>
            <a:ext cx="2985558" cy="502676"/>
          </a:xfrm>
          <a:prstGeom prst="rect">
            <a:avLst/>
          </a:prstGeom>
        </p:spPr>
        <p:txBody>
          <a:bodyPr vert="horz" lIns="92437" tIns="46218" rIns="92437" bIns="46218" rtlCol="0"/>
          <a:lstStyle>
            <a:lvl1pPr algn="r">
              <a:defRPr sz="1200"/>
            </a:lvl1pPr>
          </a:lstStyle>
          <a:p>
            <a:fld id="{CB832D57-502F-462E-AB20-4E5B76A31C66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41325" y="1254125"/>
            <a:ext cx="6007100" cy="3378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7" tIns="46218" rIns="92437" bIns="4621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5" y="4821506"/>
            <a:ext cx="5511800" cy="3944868"/>
          </a:xfrm>
          <a:prstGeom prst="rect">
            <a:avLst/>
          </a:prstGeom>
        </p:spPr>
        <p:txBody>
          <a:bodyPr vert="horz" lIns="92437" tIns="46218" rIns="92437" bIns="46218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516039"/>
            <a:ext cx="2985558" cy="502675"/>
          </a:xfrm>
          <a:prstGeom prst="rect">
            <a:avLst/>
          </a:prstGeom>
        </p:spPr>
        <p:txBody>
          <a:bodyPr vert="horz" lIns="92437" tIns="46218" rIns="92437" bIns="46218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9" y="9516039"/>
            <a:ext cx="2985558" cy="502675"/>
          </a:xfrm>
          <a:prstGeom prst="rect">
            <a:avLst/>
          </a:prstGeom>
        </p:spPr>
        <p:txBody>
          <a:bodyPr vert="horz" lIns="92437" tIns="46218" rIns="92437" bIns="46218" rtlCol="0" anchor="b"/>
          <a:lstStyle>
            <a:lvl1pPr algn="r">
              <a:defRPr sz="1200"/>
            </a:lvl1pPr>
          </a:lstStyle>
          <a:p>
            <a:fld id="{86113D59-1054-4C7A-9880-B6E19F0EFD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852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334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990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5234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213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0703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757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390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179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896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057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0813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EAB5C-0BB6-4085-8463-CB92454D8B81}" type="datetimeFigureOut">
              <a:rPr lang="ko-KR" altLang="en-US" smtClean="0"/>
              <a:t>2025-04-11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DE1A4-2CAC-4365-B2C1-F8F73CBC8C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733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news.microsoft.com/ko-kr/2025/03/27/%EB%A7%88%EC%9D%B4%ED%81%AC%EB%A1%9C%EC%86%8C%ED%94%84%ED%8A%B8-%EA%B5%AD%EB%82%B4-ai-%EC%97%AD%EB%9F%89-%EA%B0%95%ED%99%94-%EA%B8%B0%ED%9A%8C-%EC%A7%80%EC%9B%90-%EB%8D%94-%EB%A7%8E%EC%9D%80/" TargetMode="Externa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news.microsoft.com/source/asia/features/ai%EB%A5%BC-%EB%B0%B0%EC%9A%B0%EB%8A%94-%EB%86%8D%EC%97%85-%EC%A0%84%EB%AC%B8%EA%B0%80-%EC%8A%A4%EB%A7%88%ED%8A%B8%ED%95%9C-%EC%98%81%EB%86%8D%EC%9D%BC%EC%A7%80-%EC%8B%9C%EC%9E%91/?lang=ko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www.dropbox.com/scl/fo/s5vytg5tjumgbn384roev/AKozQCBh8i-U2hURkmg_6Tg?rlkey=2ztu1d0z08pzm2gx3w2t6pzti&amp;dl=0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hyperlink" Target="https://www.dropbox.com/scl/fo/s5vytg5tjumgbn384roev/AKozQCBh8i-U2hURkmg_6Tg?rlkey=2ztu1d0z08pzm2gx3w2t6pzti&amp;dl=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hyperlink" Target="https://www.dropbox.com/scl/fo/s5vytg5tjumgbn384roev/AKozQCBh8i-U2hURkmg_6Tg?rlkey=2ztu1d0z08pzm2gx3w2t6pzti&amp;dl=0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youtube.com/playlist?list=PLGh_JNxzXsX-XHmkraFEBaQN9QS_VZrBA&amp;feature=shar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/>
          </p:nvPr>
        </p:nvSpPr>
        <p:spPr>
          <a:xfrm>
            <a:off x="821408" y="429342"/>
            <a:ext cx="10779545" cy="3600397"/>
          </a:xfrm>
        </p:spPr>
        <p:txBody>
          <a:bodyPr>
            <a:normAutofit/>
          </a:bodyPr>
          <a:lstStyle/>
          <a:p>
            <a:pPr algn="l"/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POE Template</a:t>
            </a:r>
            <a:br>
              <a:rPr lang="en-US" altLang="ko-KR" sz="3200" b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3200" dirty="0">
                <a:latin typeface="Arial" panose="020B0604020202020204" pitchFamily="34" charset="0"/>
                <a:cs typeface="Arial" panose="020B0604020202020204" pitchFamily="34" charset="0"/>
              </a:rPr>
              <a:t>Microsoft PO#: 0101264982</a:t>
            </a:r>
            <a:br>
              <a:rPr lang="en-US" altLang="ko-KR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3200" dirty="0">
                <a:latin typeface="Arial" panose="020B0604020202020204" pitchFamily="34" charset="0"/>
                <a:cs typeface="Arial" panose="020B0604020202020204" pitchFamily="34" charset="0"/>
              </a:rPr>
              <a:t>Title: Production of videos for AINSI Korea impact stories</a:t>
            </a:r>
            <a:br>
              <a:rPr lang="en-US" altLang="ko-KR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3200" dirty="0">
                <a:latin typeface="Arial" panose="020B0604020202020204" pitchFamily="34" charset="0"/>
                <a:cs typeface="Arial" panose="020B0604020202020204" pitchFamily="34" charset="0"/>
              </a:rPr>
              <a:t>Description: Program Development and Management</a:t>
            </a:r>
            <a:endParaRPr lang="ko-KR" altLang="en-US" sz="32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sp>
        <p:nvSpPr>
          <p:cNvPr id="8" name="직사각형 6"/>
          <p:cNvSpPr/>
          <p:nvPr/>
        </p:nvSpPr>
        <p:spPr>
          <a:xfrm>
            <a:off x="905894" y="4400108"/>
            <a:ext cx="3671839" cy="76944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endParaRPr lang="en-US" altLang="ko-K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Vendor Name: </a:t>
            </a:r>
            <a:r>
              <a:rPr lang="en-US" altLang="ko-KR" sz="2400" dirty="0">
                <a:effectLst/>
              </a:rPr>
              <a:t>U-STUDIO</a:t>
            </a:r>
            <a:endParaRPr lang="ko-KR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cxnSp>
        <p:nvCxnSpPr>
          <p:cNvPr id="3" name="Straight Connector 2"/>
          <p:cNvCxnSpPr>
            <a:cxnSpLocks/>
          </p:cNvCxnSpPr>
          <p:nvPr/>
        </p:nvCxnSpPr>
        <p:spPr>
          <a:xfrm>
            <a:off x="905894" y="4189226"/>
            <a:ext cx="1043266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816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64937-E086-DD2A-7230-848E8BDBD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190EA47-FCB1-5B50-B04A-BBFB02634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E4800B-E6A9-B03F-13BB-926546D7F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2B95D968-EE39-C406-7EB2-51FADEECA06B}"/>
              </a:ext>
            </a:extLst>
          </p:cNvPr>
          <p:cNvSpPr txBox="1">
            <a:spLocks/>
          </p:cNvSpPr>
          <p:nvPr/>
        </p:nvSpPr>
        <p:spPr>
          <a:xfrm>
            <a:off x="132397" y="25367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Publish</a:t>
            </a:r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Korea News Center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8983A7-58F5-3E98-7EE6-4CE6F4729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4220" y="787537"/>
            <a:ext cx="2635362" cy="564763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F317098-AF9F-E10A-A07F-06AABC4F73C9}"/>
              </a:ext>
            </a:extLst>
          </p:cNvPr>
          <p:cNvSpPr txBox="1"/>
          <p:nvPr/>
        </p:nvSpPr>
        <p:spPr>
          <a:xfrm>
            <a:off x="569110" y="2781331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ko-KR" altLang="en-US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5" tooltip="https://news.microsoft.com/ko-kr/2025/03/27/%EB%A7%88%EC%9D%B4%ED%81%AC%EB%A1%9C%EC%86%8C%ED%94%84%ED%8A%B8-%EA%B5%AD%EB%82%B4-ai-%EC%97%AD%EB%9F%89-%EA%B0%95%ED%99%94-%EA%B8%B0%ED%9A%8C-%EC%A7%80%EC%9B%90-%EB%8D%94-%EB%A7%8E%EC%9D%80/"/>
              </a:rPr>
              <a:t>마이크로소프트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5" tooltip="https://news.microsoft.com/ko-kr/2025/03/27/%EB%A7%88%EC%9D%B4%ED%81%AC%EB%A1%9C%EC%86%8C%ED%94%84%ED%8A%B8-%EA%B5%AD%EB%82%B4-ai-%EC%97%AD%EB%9F%89-%EA%B0%95%ED%99%94-%EA%B8%B0%ED%9A%8C-%EC%A7%80%EC%9B%90-%EB%8D%94-%EB%A7%8E%EC%9D%80/"/>
              </a:rPr>
              <a:t>,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5" tooltip="https://news.microsoft.com/ko-kr/2025/03/27/%EB%A7%88%EC%9D%B4%ED%81%AC%EB%A1%9C%EC%86%8C%ED%94%84%ED%8A%B8-%EA%B5%AD%EB%82%B4-ai-%EC%97%AD%EB%9F%89-%EA%B0%95%ED%99%94-%EA%B8%B0%ED%9A%8C-%EC%A7%80%EC%9B%90-%EB%8D%94-%EB%A7%8E%EC%9D%80/"/>
              </a:rPr>
              <a:t>국내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5" tooltip="https://news.microsoft.com/ko-kr/2025/03/27/%EB%A7%88%EC%9D%B4%ED%81%AC%EB%A1%9C%EC%86%8C%ED%94%84%ED%8A%B8-%EA%B5%AD%EB%82%B4-ai-%EC%97%AD%EB%9F%89-%EA%B0%95%ED%99%94-%EA%B8%B0%ED%9A%8C-%EC%A7%80%EC%9B%90-%EB%8D%94-%EB%A7%8E%EC%9D%80/"/>
              </a:rPr>
              <a:t>AI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5" tooltip="https://news.microsoft.com/ko-kr/2025/03/27/%EB%A7%88%EC%9D%B4%ED%81%AC%EB%A1%9C%EC%86%8C%ED%94%84%ED%8A%B8-%EA%B5%AD%EB%82%B4-ai-%EC%97%AD%EB%9F%89-%EA%B0%95%ED%99%94-%EA%B8%B0%ED%9A%8C-%EC%A7%80%EC%9B%90-%EB%8D%94-%EB%A7%8E%EC%9D%80/"/>
              </a:rPr>
              <a:t>역량 강화 기회 지원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5" tooltip="https://news.microsoft.com/ko-kr/2025/03/27/%EB%A7%88%EC%9D%B4%ED%81%AC%EB%A1%9C%EC%86%8C%ED%94%84%ED%8A%B8-%EA%B5%AD%EB%82%B4-ai-%EC%97%AD%EB%9F%89-%EA%B0%95%ED%99%94-%EA%B8%B0%ED%9A%8C-%EC%A7%80%EC%9B%90-%EB%8D%94-%EB%A7%8E%EC%9D%80/"/>
              </a:rPr>
              <a:t>… </a:t>
            </a:r>
            <a:r>
              <a:rPr lang="ko-KR" altLang="en-US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5" tooltip="https://news.microsoft.com/ko-kr/2025/03/27/%EB%A7%88%EC%9D%B4%ED%81%AC%EB%A1%9C%EC%86%8C%ED%94%84%ED%8A%B8-%EA%B5%AD%EB%82%B4-ai-%EC%97%AD%EB%9F%89-%EA%B0%95%ED%99%94-%EA%B8%B0%ED%9A%8C-%EC%A7%80%EC%9B%90-%EB%8D%94-%EB%A7%8E%EC%9D%80/"/>
              </a:rPr>
              <a:t>더 많은 이들이 배울 수 있도록 협력 확대한다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5" tooltip="https://news.microsoft.com/ko-kr/2025/03/27/%EB%A7%88%EC%9D%B4%ED%81%AC%EB%A1%9C%EC%86%8C%ED%94%84%ED%8A%B8-%EA%B5%AD%EB%82%B4-ai-%EC%97%AD%EB%9F%89-%EA%B0%95%ED%99%94-%EA%B8%B0%ED%9A%8C-%EC%A7%80%EC%9B%90-%EB%8D%94-%EB%A7%8E%EC%9D%80/"/>
              </a:rPr>
              <a:t>- Korea News Center</a:t>
            </a:r>
            <a:endParaRPr lang="ko-KR" altLang="en-US" sz="1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798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A06C9-D3AF-840B-1074-2720A1356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AA1754-D5DD-E5FB-FBDB-AB7FE91F6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BC369E-4DE7-2213-EC31-1E7B91B8A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A9BFD551-997A-B372-29B3-55DD9D757572}"/>
              </a:ext>
            </a:extLst>
          </p:cNvPr>
          <p:cNvSpPr txBox="1">
            <a:spLocks/>
          </p:cNvSpPr>
          <p:nvPr/>
        </p:nvSpPr>
        <p:spPr>
          <a:xfrm>
            <a:off x="132397" y="25367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Publish</a:t>
            </a:r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Source Asia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30E3D37-352F-1EB6-B69A-41CBDF62C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4553" y="1318545"/>
            <a:ext cx="2818817" cy="25410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F7A9E7A-39E3-D625-C608-3D3930B53A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553" y="3930231"/>
            <a:ext cx="2818817" cy="21828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B07A574-989B-F744-1F5B-37E7CC1E1EA6}"/>
              </a:ext>
            </a:extLst>
          </p:cNvPr>
          <p:cNvSpPr txBox="1"/>
          <p:nvPr/>
        </p:nvSpPr>
        <p:spPr>
          <a:xfrm>
            <a:off x="906076" y="3164983"/>
            <a:ext cx="60967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i="0" dirty="0">
                <a:effectLst/>
                <a:latin typeface="Segoe UI" panose="020B0502040204020203" pitchFamily="34" charset="0"/>
                <a:hlinkClick r:id="rId6" tooltip="https://news.microsoft.com/source/asia/features/ai%EB%A5%BC-%EB%B0%B0%EC%9A%B0%EB%8A%94-%EB%86%8D%EC%97%85-%EC%A0%84%EB%AC%B8%EA%B0%80-%EC%8A%A4%EB%A7%88%ED%8A%B8%ED%95%9C-%EC%98%81%EB%86%8D%EC%9D%BC%EC%A7%80-%EC%8B%9C%EC%9E%91/?lang=ko"/>
              </a:rPr>
              <a:t>AI</a:t>
            </a:r>
            <a:r>
              <a:rPr lang="ko-KR" altLang="en-US" sz="1400" b="0" i="0" dirty="0">
                <a:effectLst/>
                <a:latin typeface="Segoe UI" panose="020B0502040204020203" pitchFamily="34" charset="0"/>
                <a:hlinkClick r:id="rId6" tooltip="https://news.microsoft.com/source/asia/features/ai%EB%A5%BC-%EB%B0%B0%EC%9A%B0%EB%8A%94-%EB%86%8D%EC%97%85-%EC%A0%84%EB%AC%B8%EA%B0%80-%EC%8A%A4%EB%A7%88%ED%8A%B8%ED%95%9C-%EC%98%81%EB%86%8D%EC%9D%BC%EC%A7%80-%EC%8B%9C%EC%9E%91/?lang=ko"/>
              </a:rPr>
              <a:t>를 배우는 농업 전문가</a:t>
            </a:r>
            <a:r>
              <a:rPr lang="en-US" altLang="ko-KR" sz="1400" b="0" i="0" dirty="0">
                <a:effectLst/>
                <a:latin typeface="Segoe UI" panose="020B0502040204020203" pitchFamily="34" charset="0"/>
                <a:hlinkClick r:id="rId6" tooltip="https://news.microsoft.com/source/asia/features/ai%EB%A5%BC-%EB%B0%B0%EC%9A%B0%EB%8A%94-%EB%86%8D%EC%97%85-%EC%A0%84%EB%AC%B8%EA%B0%80-%EC%8A%A4%EB%A7%88%ED%8A%B8%ED%95%9C-%EC%98%81%EB%86%8D%EC%9D%BC%EC%A7%80-%EC%8B%9C%EC%9E%91/?lang=ko"/>
              </a:rPr>
              <a:t>: </a:t>
            </a:r>
            <a:r>
              <a:rPr lang="ko-KR" altLang="en-US" sz="1400" b="0" i="0" dirty="0">
                <a:effectLst/>
                <a:latin typeface="Segoe UI" panose="020B0502040204020203" pitchFamily="34" charset="0"/>
                <a:hlinkClick r:id="rId6" tooltip="https://news.microsoft.com/source/asia/features/ai%EB%A5%BC-%EB%B0%B0%EC%9A%B0%EB%8A%94-%EB%86%8D%EC%97%85-%EC%A0%84%EB%AC%B8%EA%B0%80-%EC%8A%A4%EB%A7%88%ED%8A%B8%ED%95%9C-%EC%98%81%EB%86%8D%EC%9D%BC%EC%A7%80-%EC%8B%9C%EC%9E%91/?lang=ko"/>
              </a:rPr>
              <a:t>스마트한 영농일지의 시작 </a:t>
            </a:r>
            <a:r>
              <a:rPr lang="en-US" altLang="ko-KR" sz="1400" b="0" i="0" dirty="0">
                <a:effectLst/>
                <a:latin typeface="Segoe UI" panose="020B0502040204020203" pitchFamily="34" charset="0"/>
                <a:hlinkClick r:id="rId6" tooltip="https://news.microsoft.com/source/asia/features/ai%EB%A5%BC-%EB%B0%B0%EC%9A%B0%EB%8A%94-%EB%86%8D%EC%97%85-%EC%A0%84%EB%AC%B8%EA%B0%80-%EC%8A%A4%EB%A7%88%ED%8A%B8%ED%95%9C-%EC%98%81%EB%86%8D%EC%9D%BC%EC%A7%80-%EC%8B%9C%EC%9E%91/?lang=ko"/>
              </a:rPr>
              <a:t>- Source Asia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655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35A36-D237-00C3-E531-089DAE2E7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1C5B09-53D4-8183-B184-B6AB1D14C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5FFA54-31A7-1698-C5E3-C511937EF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FC5957F4-6A62-0F28-8247-DACA047EFF0F}"/>
              </a:ext>
            </a:extLst>
          </p:cNvPr>
          <p:cNvSpPr txBox="1">
            <a:spLocks/>
          </p:cNvSpPr>
          <p:nvPr/>
        </p:nvSpPr>
        <p:spPr>
          <a:xfrm>
            <a:off x="132397" y="162890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제작 목록 </a:t>
            </a: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스토리보드</a:t>
            </a: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대본 제작</a:t>
            </a:r>
            <a:endParaRPr lang="en-US" altLang="ko-K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B1FF885-CE67-F22C-7173-7EF67174C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166505"/>
            <a:ext cx="11571925" cy="487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01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E4196-36E5-26C1-266F-F00F0B477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979001D-F38D-1900-5A68-0A25192A1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20F7C8-641A-7F7E-3565-F8E6CB24C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80909910-49DE-20D2-12D7-4E7ABFE6B175}"/>
              </a:ext>
            </a:extLst>
          </p:cNvPr>
          <p:cNvSpPr txBox="1">
            <a:spLocks/>
          </p:cNvSpPr>
          <p:nvPr/>
        </p:nvSpPr>
        <p:spPr>
          <a:xfrm>
            <a:off x="132397" y="162890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세미나</a:t>
            </a:r>
            <a:endParaRPr lang="en-US" altLang="ko-K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7E6CE52-B278-3AC8-CD54-92E58FC6C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36" y="1129698"/>
            <a:ext cx="11352944" cy="527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10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29043-B4F8-0197-6976-9ADF92F66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178475E-668D-E2BA-0974-3E495EEBC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644E12-E015-D6D6-6F16-9E6962B4D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F1C99603-4A55-29C3-A65E-A7BC7D577A02}"/>
              </a:ext>
            </a:extLst>
          </p:cNvPr>
          <p:cNvSpPr txBox="1">
            <a:spLocks/>
          </p:cNvSpPr>
          <p:nvPr/>
        </p:nvSpPr>
        <p:spPr>
          <a:xfrm>
            <a:off x="132397" y="162890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세미나 행사사진</a:t>
            </a:r>
            <a:endParaRPr lang="en-US" altLang="ko-K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AC70B58-E514-F449-666C-DF56AB0664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676" y="1088975"/>
            <a:ext cx="11452261" cy="468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18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C56A85-A67F-356D-E976-A88B3E48C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74D936B-B041-2CB7-87A3-228F76AB6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541695-5CC0-8DB8-5F5B-7B641C7AA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AF35A6D1-655C-6D30-5043-A4EC301A8DE6}"/>
              </a:ext>
            </a:extLst>
          </p:cNvPr>
          <p:cNvSpPr txBox="1">
            <a:spLocks/>
          </p:cNvSpPr>
          <p:nvPr/>
        </p:nvSpPr>
        <p:spPr>
          <a:xfrm>
            <a:off x="132397" y="162890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Photo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C0A6814-CA55-53D6-7905-CB8A06DA4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804" y="821275"/>
            <a:ext cx="11082391" cy="579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33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0" name="제목 15"/>
          <p:cNvSpPr txBox="1">
            <a:spLocks/>
          </p:cNvSpPr>
          <p:nvPr/>
        </p:nvSpPr>
        <p:spPr>
          <a:xfrm>
            <a:off x="388690" y="972862"/>
            <a:ext cx="11803310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1. Cover Page: </a:t>
            </a:r>
            <a:r>
              <a:rPr lang="ko-KR" altLang="en-US" sz="2800" b="1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구매 내역</a:t>
            </a:r>
            <a:endParaRPr lang="ko-KR" altLang="en-US" sz="2800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Text Box 13"/>
          <p:cNvSpPr txBox="1">
            <a:spLocks noChangeArrowheads="1"/>
          </p:cNvSpPr>
          <p:nvPr/>
        </p:nvSpPr>
        <p:spPr bwMode="auto">
          <a:xfrm>
            <a:off x="594839" y="2210951"/>
            <a:ext cx="10682761" cy="2947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342900" indent="-342900" eaLnBrk="1" hangingPunct="1">
              <a:lnSpc>
                <a:spcPct val="150000"/>
              </a:lnSpc>
              <a:buAutoNum type="arabicPeriod"/>
            </a:pPr>
            <a:r>
              <a:rPr lang="en-US" altLang="ko-KR" sz="1800" b="1" dirty="0">
                <a:effectLst/>
                <a:latin typeface="+mn-ea"/>
                <a:ea typeface="+mn-ea"/>
              </a:rPr>
              <a:t>Wha</a:t>
            </a:r>
            <a:r>
              <a:rPr lang="en-US" altLang="ko-KR" b="1" dirty="0">
                <a:latin typeface="+mn-ea"/>
                <a:ea typeface="+mn-ea"/>
              </a:rPr>
              <a:t>t</a:t>
            </a:r>
            <a:r>
              <a:rPr lang="en-US" altLang="ko-KR" sz="1800" b="1" dirty="0">
                <a:effectLst/>
                <a:latin typeface="+mn-ea"/>
                <a:ea typeface="+mn-ea"/>
              </a:rPr>
              <a:t>: AI Skills with Influencer Collaboration</a:t>
            </a:r>
            <a:endParaRPr lang="en-US" altLang="ko-K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150000"/>
              </a:lnSpc>
              <a:buAutoNum type="arabicPeriod"/>
            </a:pPr>
            <a:r>
              <a:rPr lang="en-US" altLang="ko-KR" sz="1800" b="1" dirty="0">
                <a:effectLst/>
                <a:latin typeface="+mn-ea"/>
                <a:ea typeface="+mn-ea"/>
              </a:rPr>
              <a:t>When: 2025.02.20 ~ 2025.03.28</a:t>
            </a:r>
            <a:endParaRPr lang="en-US" altLang="ko-KR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150000"/>
              </a:lnSpc>
              <a:buAutoNum type="arabicPeriod"/>
            </a:pPr>
            <a:r>
              <a:rPr lang="en-US" altLang="ko-KR" sz="1800" b="1" dirty="0">
                <a:effectLst/>
                <a:latin typeface="맑은 고딕"/>
                <a:ea typeface="맑은 고딕"/>
              </a:rPr>
              <a:t>Where</a:t>
            </a:r>
            <a:endParaRPr lang="en-US" altLang="ko-KR" b="1" dirty="0">
              <a:latin typeface="맑은 고딕"/>
              <a:ea typeface="맑은 고딕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b="1" dirty="0">
                <a:latin typeface="+mn-ea"/>
                <a:ea typeface="+mn-ea"/>
              </a:rPr>
              <a:t>- Tomato Farm (Hamyang-gun, </a:t>
            </a:r>
            <a:r>
              <a:rPr lang="en-US" altLang="ko-KR" b="1" dirty="0" err="1">
                <a:latin typeface="+mn-ea"/>
                <a:ea typeface="+mn-ea"/>
              </a:rPr>
              <a:t>Gyeongsangnam</a:t>
            </a:r>
            <a:r>
              <a:rPr lang="en-US" altLang="ko-KR" b="1" dirty="0">
                <a:latin typeface="+mn-ea"/>
                <a:ea typeface="+mn-ea"/>
              </a:rPr>
              <a:t>-do)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ko-KR" b="1">
                <a:latin typeface="맑은 고딕"/>
                <a:ea typeface="맑은 고딕"/>
              </a:rPr>
              <a:t>- Korea Polytechnics (Seoul, korea)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ko-KR" b="1" dirty="0">
                <a:latin typeface="맑은 고딕"/>
                <a:ea typeface="맑은 고딕"/>
              </a:rPr>
              <a:t>- Korea Institute of Criminology and Justice (Seoul)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ko-KR" b="1" dirty="0">
                <a:latin typeface="맑은 고딕"/>
                <a:ea typeface="맑은 고딕"/>
              </a:rPr>
              <a:t>- Digital Inclusion Center (Incheon)</a:t>
            </a:r>
            <a:endParaRPr lang="en-US" altLang="ko-KR" sz="1800" b="1" dirty="0">
              <a:effectLst/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32721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7" name="제목 15"/>
          <p:cNvSpPr txBox="1">
            <a:spLocks/>
          </p:cNvSpPr>
          <p:nvPr/>
        </p:nvSpPr>
        <p:spPr>
          <a:xfrm>
            <a:off x="256293" y="526122"/>
            <a:ext cx="11803310" cy="6600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2. Purchase Order from MS</a:t>
            </a:r>
            <a:endParaRPr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84C0C39-A00A-BA85-ED8A-E6BB61122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28245"/>
            <a:ext cx="12192000" cy="447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28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8" name="제목 15">
            <a:extLst>
              <a:ext uri="{FF2B5EF4-FFF2-40B4-BE49-F238E27FC236}">
                <a16:creationId xmlns:a16="http://schemas.microsoft.com/office/drawing/2014/main" id="{68A0F38B-3E94-4916-A90D-C5E96F107FFE}"/>
              </a:ext>
            </a:extLst>
          </p:cNvPr>
          <p:cNvSpPr txBox="1">
            <a:spLocks/>
          </p:cNvSpPr>
          <p:nvPr/>
        </p:nvSpPr>
        <p:spPr>
          <a:xfrm>
            <a:off x="256293" y="146951"/>
            <a:ext cx="11803310" cy="6600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3. Quotation &amp; Actual Spend: </a:t>
            </a:r>
            <a:r>
              <a:rPr lang="ko-KR" altLang="en-US" sz="2800" dirty="0">
                <a:latin typeface="Arial" panose="020B0604020202020204" pitchFamily="34" charset="0"/>
                <a:cs typeface="Arial" panose="020B0604020202020204" pitchFamily="34" charset="0"/>
              </a:rPr>
              <a:t>사전</a:t>
            </a:r>
            <a:r>
              <a:rPr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2800" dirty="0">
                <a:latin typeface="Arial" panose="020B0604020202020204" pitchFamily="34" charset="0"/>
                <a:cs typeface="Arial" panose="020B0604020202020204" pitchFamily="34" charset="0"/>
              </a:rPr>
              <a:t>견적서</a:t>
            </a:r>
            <a:r>
              <a:rPr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2800" dirty="0">
                <a:latin typeface="Arial" panose="020B0604020202020204" pitchFamily="34" charset="0"/>
                <a:cs typeface="Arial" panose="020B0604020202020204" pitchFamily="34" charset="0"/>
              </a:rPr>
              <a:t>또는 내역서</a:t>
            </a:r>
            <a:endParaRPr lang="en-US" altLang="ko-K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246FDE-BF8E-B0CC-E772-D8394B51F4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111" y="1001848"/>
            <a:ext cx="7327084" cy="520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6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3D4BB3EB-8FED-4FE8-8A62-861A39223D88}"/>
              </a:ext>
            </a:extLst>
          </p:cNvPr>
          <p:cNvSpPr txBox="1">
            <a:spLocks/>
          </p:cNvSpPr>
          <p:nvPr/>
        </p:nvSpPr>
        <p:spPr>
          <a:xfrm>
            <a:off x="132397" y="162890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ko-KR" altLang="en-US" sz="2800" b="1" dirty="0"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E3F323-0DAB-0761-29D3-CBB15F306FBC}"/>
              </a:ext>
            </a:extLst>
          </p:cNvPr>
          <p:cNvSpPr txBox="1"/>
          <p:nvPr/>
        </p:nvSpPr>
        <p:spPr>
          <a:xfrm>
            <a:off x="223463" y="1017409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4"/>
              </a:rPr>
              <a:t>I</a:t>
            </a:r>
            <a:r>
              <a:rPr lang="en-US" altLang="ko-KR" dirty="0">
                <a:effectLst/>
                <a:hlinkClick r:id="rId4"/>
              </a:rPr>
              <a:t>mpact stories Videos </a:t>
            </a:r>
            <a:r>
              <a:rPr lang="ko-KR" altLang="en-US" dirty="0">
                <a:effectLst/>
                <a:hlinkClick r:id="rId4"/>
              </a:rPr>
              <a:t>다운로드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7647039-6C01-233C-A076-3269FAF5D70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805" b="223"/>
          <a:stretch/>
        </p:blipFill>
        <p:spPr>
          <a:xfrm>
            <a:off x="0" y="1531321"/>
            <a:ext cx="11971874" cy="378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91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3F24C-1A89-09B3-D1D7-320E66CEF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E25477C-26BC-F54A-E8B9-D75652E3E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05A9B4-7E3D-6080-8682-D73448C47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2" name="제목 15">
            <a:extLst>
              <a:ext uri="{FF2B5EF4-FFF2-40B4-BE49-F238E27FC236}">
                <a16:creationId xmlns:a16="http://schemas.microsoft.com/office/drawing/2014/main" id="{38909462-926E-AF6C-26CA-668121F072C9}"/>
              </a:ext>
            </a:extLst>
          </p:cNvPr>
          <p:cNvSpPr txBox="1">
            <a:spLocks/>
          </p:cNvSpPr>
          <p:nvPr/>
        </p:nvSpPr>
        <p:spPr>
          <a:xfrm>
            <a:off x="132397" y="162890"/>
            <a:ext cx="12059603" cy="54864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ko-KR"/>
            </a:defPPr>
            <a:lvl1pPr marL="0"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800" b="1" dirty="0">
                <a:latin typeface="Arial"/>
                <a:ea typeface="맑은 고딕"/>
                <a:cs typeface="Arial"/>
              </a:rPr>
              <a:t>Meetings &amp; Scenario Development Work</a:t>
            </a:r>
            <a:endParaRPr lang="en-US" altLang="ko-KR" sz="2800" b="1" dirty="0"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pic>
        <p:nvPicPr>
          <p:cNvPr id="3" name="그림 2" descr="텍스트, 스크린샷, 폰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FB77C842-0CD8-AEC3-506E-62202E3EA2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575" y="1203326"/>
            <a:ext cx="4588934" cy="1032934"/>
          </a:xfrm>
          <a:prstGeom prst="rect">
            <a:avLst/>
          </a:prstGeom>
        </p:spPr>
      </p:pic>
      <p:pic>
        <p:nvPicPr>
          <p:cNvPr id="4" name="그림 3" descr="텍스트, 스크린샷, 폰트, 소프트웨어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140DBC6E-AA58-C815-9FD2-2AACFB679B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2437871"/>
            <a:ext cx="4699000" cy="2151592"/>
          </a:xfrm>
          <a:prstGeom prst="rect">
            <a:avLst/>
          </a:prstGeom>
        </p:spPr>
      </p:pic>
      <p:pic>
        <p:nvPicPr>
          <p:cNvPr id="5" name="그림 4" descr="텍스트, 스크린샷, 소프트웨어, 폰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C7D7F00-08AB-465C-2E2D-9E0917DC48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3633" y="4693708"/>
            <a:ext cx="4703234" cy="1746250"/>
          </a:xfrm>
          <a:prstGeom prst="rect">
            <a:avLst/>
          </a:prstGeom>
        </p:spPr>
      </p:pic>
      <p:pic>
        <p:nvPicPr>
          <p:cNvPr id="7" name="그림 6" descr="텍스트, 스크린샷, 소프트웨어, 디스플레이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CFAC2ADF-20BF-205C-A29D-50D9FAA294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4350" y="1204913"/>
            <a:ext cx="5871634" cy="2310342"/>
          </a:xfrm>
          <a:prstGeom prst="rect">
            <a:avLst/>
          </a:prstGeom>
        </p:spPr>
      </p:pic>
      <p:pic>
        <p:nvPicPr>
          <p:cNvPr id="8" name="그림 7" descr="텍스트, 스크린샷, 소프트웨어, 디스플레이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9DB8669B-FAB2-D0C0-F30B-8A40E289D8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54158" y="3911071"/>
            <a:ext cx="5710767" cy="231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278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9DEC1-D0FD-FCF1-30CF-ABC09EBFA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92B7D6-CA36-FF8E-580D-C755AD2A3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DA5216-7A37-ACD2-5063-8E97158B4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30F6FC24-4222-DA3D-FA39-A5DEFA1A93C5}"/>
              </a:ext>
            </a:extLst>
          </p:cNvPr>
          <p:cNvSpPr txBox="1">
            <a:spLocks/>
          </p:cNvSpPr>
          <p:nvPr/>
        </p:nvSpPr>
        <p:spPr>
          <a:xfrm>
            <a:off x="132397" y="162890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제작 목록</a:t>
            </a:r>
            <a:endParaRPr lang="en-US" altLang="ko-K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6CD535-1797-F8ED-0AA4-ECF20C3C9B91}"/>
              </a:ext>
            </a:extLst>
          </p:cNvPr>
          <p:cNvSpPr txBox="1"/>
          <p:nvPr/>
        </p:nvSpPr>
        <p:spPr>
          <a:xfrm>
            <a:off x="223463" y="1017409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4"/>
              </a:rPr>
              <a:t>I</a:t>
            </a:r>
            <a:r>
              <a:rPr lang="en-US" altLang="ko-KR" dirty="0">
                <a:effectLst/>
                <a:hlinkClick r:id="rId4"/>
              </a:rPr>
              <a:t>mpact stories Videos </a:t>
            </a:r>
            <a:r>
              <a:rPr lang="ko-KR" altLang="en-US" dirty="0">
                <a:effectLst/>
                <a:hlinkClick r:id="rId4"/>
              </a:rPr>
              <a:t>다운로드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08400A-3BFD-9F8E-C7FF-D45BB07A9AD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343" t="-380" r="60812" b="-190"/>
          <a:stretch/>
        </p:blipFill>
        <p:spPr>
          <a:xfrm>
            <a:off x="223463" y="1518407"/>
            <a:ext cx="3851427" cy="44843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D8480B-C835-AE38-8508-6C4359DF98E5}"/>
              </a:ext>
            </a:extLst>
          </p:cNvPr>
          <p:cNvSpPr txBox="1"/>
          <p:nvPr/>
        </p:nvSpPr>
        <p:spPr>
          <a:xfrm>
            <a:off x="4385733" y="4468283"/>
            <a:ext cx="664633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400" b="1" dirty="0">
                <a:ea typeface="+mn-lt"/>
                <a:cs typeface="+mn-lt"/>
              </a:rPr>
              <a:t>모두를 위한 AI : 누구나 쉽게 시작하는 AI 시뮬레이터 </a:t>
            </a:r>
            <a:r>
              <a:rPr lang="ko-KR" sz="1400" b="1" err="1">
                <a:ea typeface="+mn-lt"/>
                <a:cs typeface="+mn-lt"/>
              </a:rPr>
              <a:t>학습기</a:t>
            </a:r>
            <a:endParaRPr lang="ko-KR" sz="1400" b="1">
              <a:ea typeface="맑은 고딕"/>
            </a:endParaRPr>
          </a:p>
          <a:p>
            <a:r>
              <a:rPr lang="ko-KR" sz="1400" b="1" dirty="0">
                <a:ea typeface="+mn-lt"/>
                <a:cs typeface="+mn-lt"/>
              </a:rPr>
              <a:t>AI </a:t>
            </a:r>
            <a:r>
              <a:rPr lang="ko-KR" sz="1400" b="1" dirty="0" err="1">
                <a:ea typeface="+mn-lt"/>
                <a:cs typeface="+mn-lt"/>
              </a:rPr>
              <a:t>for</a:t>
            </a:r>
            <a:r>
              <a:rPr lang="ko-KR" sz="1400" b="1" dirty="0">
                <a:ea typeface="+mn-lt"/>
                <a:cs typeface="+mn-lt"/>
              </a:rPr>
              <a:t> </a:t>
            </a:r>
            <a:r>
              <a:rPr lang="ko-KR" sz="1400" b="1" dirty="0" err="1">
                <a:ea typeface="+mn-lt"/>
                <a:cs typeface="+mn-lt"/>
              </a:rPr>
              <a:t>Everyone</a:t>
            </a:r>
            <a:r>
              <a:rPr lang="ko-KR" sz="1400" b="1" dirty="0">
                <a:ea typeface="+mn-lt"/>
                <a:cs typeface="+mn-lt"/>
              </a:rPr>
              <a:t> : </a:t>
            </a:r>
            <a:r>
              <a:rPr lang="ko-KR" sz="1400" b="1" dirty="0" err="1">
                <a:ea typeface="+mn-lt"/>
                <a:cs typeface="+mn-lt"/>
              </a:rPr>
              <a:t>A</a:t>
            </a:r>
            <a:r>
              <a:rPr lang="ko-KR" sz="1400" b="1" dirty="0">
                <a:ea typeface="+mn-lt"/>
                <a:cs typeface="+mn-lt"/>
              </a:rPr>
              <a:t> </a:t>
            </a:r>
            <a:r>
              <a:rPr lang="ko-KR" sz="1400" b="1" dirty="0" err="1">
                <a:ea typeface="+mn-lt"/>
                <a:cs typeface="+mn-lt"/>
              </a:rPr>
              <a:t>Beginner's</a:t>
            </a:r>
            <a:r>
              <a:rPr lang="ko-KR" sz="1400" b="1" dirty="0">
                <a:ea typeface="+mn-lt"/>
                <a:cs typeface="+mn-lt"/>
              </a:rPr>
              <a:t> </a:t>
            </a:r>
            <a:r>
              <a:rPr lang="ko-KR" sz="1400" b="1" dirty="0" err="1">
                <a:ea typeface="+mn-lt"/>
                <a:cs typeface="+mn-lt"/>
              </a:rPr>
              <a:t>Guide</a:t>
            </a:r>
            <a:r>
              <a:rPr lang="ko-KR" sz="1400" b="1" dirty="0">
                <a:ea typeface="+mn-lt"/>
                <a:cs typeface="+mn-lt"/>
              </a:rPr>
              <a:t> </a:t>
            </a:r>
            <a:r>
              <a:rPr lang="ko-KR" sz="1400" b="1" dirty="0" err="1">
                <a:ea typeface="+mn-lt"/>
                <a:cs typeface="+mn-lt"/>
              </a:rPr>
              <a:t>to</a:t>
            </a:r>
            <a:r>
              <a:rPr lang="ko-KR" sz="1400" b="1" dirty="0">
                <a:ea typeface="+mn-lt"/>
                <a:cs typeface="+mn-lt"/>
              </a:rPr>
              <a:t> AI </a:t>
            </a:r>
            <a:r>
              <a:rPr lang="ko-KR" sz="1400" b="1" dirty="0" err="1">
                <a:ea typeface="+mn-lt"/>
                <a:cs typeface="+mn-lt"/>
              </a:rPr>
              <a:t>Simulators</a:t>
            </a:r>
            <a:endParaRPr lang="ko-KR" sz="1400" b="1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C9BB6E-378A-15B6-85FE-4AAFA2635541}"/>
              </a:ext>
            </a:extLst>
          </p:cNvPr>
          <p:cNvSpPr txBox="1"/>
          <p:nvPr/>
        </p:nvSpPr>
        <p:spPr>
          <a:xfrm>
            <a:off x="4385733" y="2444749"/>
            <a:ext cx="664633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400" b="1" dirty="0" err="1">
                <a:ea typeface="+mn-lt"/>
                <a:cs typeface="+mn-lt"/>
              </a:rPr>
              <a:t>AI</a:t>
            </a:r>
            <a:r>
              <a:rPr lang="ko-KR" altLang="en-US" sz="1400" b="1" dirty="0" err="1">
                <a:ea typeface="+mn-lt"/>
                <a:cs typeface="+mn-lt"/>
              </a:rPr>
              <a:t>를</a:t>
            </a:r>
            <a:r>
              <a:rPr lang="ko-KR" altLang="en-US" sz="1400" b="1" dirty="0">
                <a:ea typeface="+mn-lt"/>
                <a:cs typeface="+mn-lt"/>
              </a:rPr>
              <a:t> 배우는 농업 전문가</a:t>
            </a:r>
            <a:r>
              <a:rPr lang="ko-KR" sz="1400" b="1" dirty="0">
                <a:ea typeface="+mn-lt"/>
                <a:cs typeface="+mn-lt"/>
              </a:rPr>
              <a:t> : </a:t>
            </a:r>
            <a:r>
              <a:rPr lang="ko-KR" altLang="en-US" sz="1400" b="1" dirty="0">
                <a:ea typeface="+mn-lt"/>
                <a:cs typeface="+mn-lt"/>
              </a:rPr>
              <a:t>스마트한 영농일지의 시작</a:t>
            </a:r>
            <a:endParaRPr lang="ko-KR" b="1" dirty="0">
              <a:ea typeface="맑은 고딕"/>
            </a:endParaRPr>
          </a:p>
          <a:p>
            <a:r>
              <a:rPr lang="en-US" altLang="ko-KR" sz="1400" b="1" dirty="0">
                <a:ea typeface="+mn-lt"/>
                <a:cs typeface="+mn-lt"/>
              </a:rPr>
              <a:t>Farmers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Embracing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ko-KR" sz="1400" b="1" dirty="0">
                <a:ea typeface="+mn-lt"/>
                <a:cs typeface="+mn-lt"/>
              </a:rPr>
              <a:t>AI : </a:t>
            </a:r>
            <a:r>
              <a:rPr lang="ko-KR" sz="1400" b="1" dirty="0" err="1">
                <a:ea typeface="+mn-lt"/>
                <a:cs typeface="+mn-lt"/>
              </a:rPr>
              <a:t>A</a:t>
            </a:r>
            <a:r>
              <a:rPr lang="ko-KR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Smarter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Farm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Diary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Begins</a:t>
            </a:r>
            <a:endParaRPr lang="ko-KR" b="1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95963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24685-6A43-9534-7279-353759349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8A3287-0703-2CE2-027D-935DC66D3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C3BC56-C0DB-5149-F77A-3355B9F51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D869B168-D80B-2B8A-0348-3E35D7EA3159}"/>
              </a:ext>
            </a:extLst>
          </p:cNvPr>
          <p:cNvSpPr txBox="1">
            <a:spLocks/>
          </p:cNvSpPr>
          <p:nvPr/>
        </p:nvSpPr>
        <p:spPr>
          <a:xfrm>
            <a:off x="132397" y="162890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제작 목록</a:t>
            </a:r>
            <a:endParaRPr lang="en-US" altLang="ko-K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99D108-FC24-73B2-6D71-D984C79E6C40}"/>
              </a:ext>
            </a:extLst>
          </p:cNvPr>
          <p:cNvSpPr txBox="1"/>
          <p:nvPr/>
        </p:nvSpPr>
        <p:spPr>
          <a:xfrm>
            <a:off x="223463" y="1017409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4"/>
              </a:rPr>
              <a:t>I</a:t>
            </a:r>
            <a:r>
              <a:rPr lang="en-US" altLang="ko-KR" dirty="0">
                <a:effectLst/>
                <a:hlinkClick r:id="rId4"/>
              </a:rPr>
              <a:t>mpact stories Videos </a:t>
            </a:r>
            <a:r>
              <a:rPr lang="ko-KR" altLang="en-US" dirty="0">
                <a:effectLst/>
                <a:hlinkClick r:id="rId4"/>
              </a:rPr>
              <a:t>다운로드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71E8CF-6EB6-FB07-5C57-F3837384E2A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198" r="68694"/>
          <a:stretch/>
        </p:blipFill>
        <p:spPr>
          <a:xfrm>
            <a:off x="223463" y="1728228"/>
            <a:ext cx="3549808" cy="42916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0827B3-376D-24C4-1990-0155671D4876}"/>
              </a:ext>
            </a:extLst>
          </p:cNvPr>
          <p:cNvSpPr txBox="1"/>
          <p:nvPr/>
        </p:nvSpPr>
        <p:spPr>
          <a:xfrm>
            <a:off x="4213205" y="2487881"/>
            <a:ext cx="742270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400" b="1" dirty="0" err="1">
                <a:ea typeface="+mn-lt"/>
                <a:cs typeface="+mn-lt"/>
              </a:rPr>
              <a:t>AI를</a:t>
            </a:r>
            <a:r>
              <a:rPr lang="ko-KR" sz="1400" b="1" dirty="0">
                <a:ea typeface="+mn-lt"/>
                <a:cs typeface="+mn-lt"/>
              </a:rPr>
              <a:t> 활용하는 연구원 : 복잡한 연구를 쉬운 인사이트로 전환하다</a:t>
            </a:r>
            <a:endParaRPr lang="ko-KR" b="1" dirty="0"/>
          </a:p>
          <a:p>
            <a:r>
              <a:rPr lang="en-US" altLang="ko-KR" sz="1400" b="1" dirty="0">
                <a:ea typeface="+mn-lt"/>
                <a:cs typeface="+mn-lt"/>
              </a:rPr>
              <a:t>Researcher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Embracing</a:t>
            </a:r>
            <a:r>
              <a:rPr lang="ko-KR" sz="1400" b="1" dirty="0">
                <a:ea typeface="+mn-lt"/>
                <a:cs typeface="+mn-lt"/>
              </a:rPr>
              <a:t> AI : </a:t>
            </a:r>
            <a:r>
              <a:rPr lang="en-US" altLang="ko-KR" sz="1400" b="1" dirty="0">
                <a:ea typeface="+mn-lt"/>
                <a:cs typeface="+mn-lt"/>
              </a:rPr>
              <a:t>Transforming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Complex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Research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into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Accessible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Insights</a:t>
            </a:r>
            <a:endParaRPr lang="ko-KR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CB3DE5-1A94-0588-EBE2-BECED631641B}"/>
              </a:ext>
            </a:extLst>
          </p:cNvPr>
          <p:cNvSpPr txBox="1"/>
          <p:nvPr/>
        </p:nvSpPr>
        <p:spPr>
          <a:xfrm>
            <a:off x="4213204" y="4653564"/>
            <a:ext cx="742270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ea typeface="+mn-lt"/>
                <a:cs typeface="+mn-lt"/>
              </a:rPr>
              <a:t>법학도에서</a:t>
            </a:r>
            <a:r>
              <a:rPr lang="ko-KR" sz="1400" b="1" dirty="0">
                <a:ea typeface="+mn-lt"/>
                <a:cs typeface="+mn-lt"/>
              </a:rPr>
              <a:t> AI</a:t>
            </a:r>
            <a:r>
              <a:rPr lang="ko-KR" altLang="en-US" sz="1400" b="1" dirty="0">
                <a:ea typeface="+mn-lt"/>
                <a:cs typeface="+mn-lt"/>
              </a:rPr>
              <a:t> 분석가로</a:t>
            </a:r>
            <a:r>
              <a:rPr lang="ko-KR" sz="1400" b="1" dirty="0">
                <a:ea typeface="+mn-lt"/>
                <a:cs typeface="+mn-lt"/>
              </a:rPr>
              <a:t>: </a:t>
            </a:r>
            <a:r>
              <a:rPr lang="ko-KR" altLang="en-US" sz="1400" b="1" dirty="0">
                <a:ea typeface="+mn-lt"/>
                <a:cs typeface="+mn-lt"/>
              </a:rPr>
              <a:t>새로운 취업 </a:t>
            </a:r>
            <a:r>
              <a:rPr lang="ko-KR" altLang="en-US" sz="1400" b="1" err="1">
                <a:ea typeface="+mn-lt"/>
                <a:cs typeface="+mn-lt"/>
              </a:rPr>
              <a:t>도전기</a:t>
            </a:r>
            <a:endParaRPr lang="ko-KR" b="1" err="1">
              <a:ea typeface="맑은 고딕"/>
            </a:endParaRPr>
          </a:p>
          <a:p>
            <a:r>
              <a:rPr lang="en-US" altLang="ko-KR" sz="1400" b="1" dirty="0">
                <a:ea typeface="+mn-lt"/>
                <a:cs typeface="+mn-lt"/>
              </a:rPr>
              <a:t>Law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Student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to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ko-KR" sz="1400" b="1" dirty="0">
                <a:ea typeface="+mn-lt"/>
                <a:cs typeface="+mn-lt"/>
              </a:rPr>
              <a:t>AI </a:t>
            </a:r>
            <a:r>
              <a:rPr lang="en-US" altLang="ko-KR" sz="1400" b="1" dirty="0">
                <a:ea typeface="+mn-lt"/>
                <a:cs typeface="+mn-lt"/>
              </a:rPr>
              <a:t>Analyst</a:t>
            </a:r>
            <a:r>
              <a:rPr lang="ko-KR" sz="1400" b="1" dirty="0">
                <a:ea typeface="+mn-lt"/>
                <a:cs typeface="+mn-lt"/>
              </a:rPr>
              <a:t>: </a:t>
            </a:r>
            <a:r>
              <a:rPr lang="en-US" altLang="ko-KR" sz="1400" b="1" dirty="0">
                <a:ea typeface="+mn-lt"/>
                <a:cs typeface="+mn-lt"/>
              </a:rPr>
              <a:t>A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New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Career</a:t>
            </a:r>
            <a:r>
              <a:rPr lang="ko-KR" altLang="en-US" sz="1400" b="1" dirty="0">
                <a:ea typeface="+mn-lt"/>
                <a:cs typeface="+mn-lt"/>
              </a:rPr>
              <a:t> </a:t>
            </a:r>
            <a:r>
              <a:rPr lang="en-US" altLang="ko-KR" sz="1400" b="1" dirty="0">
                <a:ea typeface="+mn-lt"/>
                <a:cs typeface="+mn-lt"/>
              </a:rPr>
              <a:t>Challenge</a:t>
            </a:r>
            <a:endParaRPr lang="ko-KR" b="1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28275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724BE6-AFFA-80D4-410B-26A9AA417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ED0F41B-FB75-B85B-9C26-AA848D7F3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979" y="236849"/>
            <a:ext cx="2057624" cy="586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A636F1-961B-6F99-2743-40522AEDF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09361"/>
            <a:ext cx="12192000" cy="548640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A406C348-E2C8-DE3B-72C6-CA48A87478CF}"/>
              </a:ext>
            </a:extLst>
          </p:cNvPr>
          <p:cNvSpPr txBox="1">
            <a:spLocks/>
          </p:cNvSpPr>
          <p:nvPr/>
        </p:nvSpPr>
        <p:spPr>
          <a:xfrm>
            <a:off x="132397" y="162890"/>
            <a:ext cx="12059603" cy="6600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Publish</a:t>
            </a:r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ko-KR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Microsoft Korea </a:t>
            </a:r>
            <a:r>
              <a:rPr lang="en-US" altLang="ko-K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endParaRPr lang="en-US" altLang="ko-K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0881EA-F636-2DA5-E558-1DE46109110C}"/>
              </a:ext>
            </a:extLst>
          </p:cNvPr>
          <p:cNvSpPr txBox="1"/>
          <p:nvPr/>
        </p:nvSpPr>
        <p:spPr>
          <a:xfrm>
            <a:off x="938276" y="1350218"/>
            <a:ext cx="97584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hlinkClick r:id="rId4"/>
              </a:rPr>
              <a:t>https://youtube.com/playlist?list=PLGh_JNxzXsX-XHmkraFEBaQN9QS_VZrBA&amp;feature=shared</a:t>
            </a:r>
            <a:r>
              <a:rPr lang="ko-KR" altLang="en-US" sz="1200" dirty="0"/>
              <a:t> </a:t>
            </a:r>
          </a:p>
        </p:txBody>
      </p:sp>
      <p:pic>
        <p:nvPicPr>
          <p:cNvPr id="2" name="그림 1" descr="텍스트, 스크린샷, 의류, 사람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E10E6185-BECD-A1D0-968D-682ED1FE8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509" y="1899078"/>
            <a:ext cx="5352111" cy="3841586"/>
          </a:xfrm>
          <a:prstGeom prst="rect">
            <a:avLst/>
          </a:prstGeom>
        </p:spPr>
      </p:pic>
      <p:pic>
        <p:nvPicPr>
          <p:cNvPr id="4" name="그림 3" descr="텍스트, 의류, 사람, 컴퓨터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49CA1A0B-FF9A-B54D-1067-092F2FD0E1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4790" y="1974093"/>
            <a:ext cx="4132276" cy="376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06B3A58EEE7E41B3A003A9322839A8" ma:contentTypeVersion="0" ma:contentTypeDescription="Create a new document." ma:contentTypeScope="" ma:versionID="45a69f69451ca2709239669da906002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2b7a22319024cc469f9f629652f3a01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5F456C-F269-438A-B6F4-C643E2F5D3B8}">
  <ds:schemaRefs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AACF63C-2545-4A2E-B7FD-34654950D85A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06E761B-3844-4C04-A656-ADEE2323AE2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192</Words>
  <Application>Microsoft Office PowerPoint</Application>
  <PresentationFormat>와이드스크린</PresentationFormat>
  <Paragraphs>29</Paragraphs>
  <Slides>15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6" baseType="lpstr">
      <vt:lpstr>Office Theme</vt:lpstr>
      <vt:lpstr>POE Template Microsoft PO#: 0101264982 Title: Production of videos for AINSI Korea impact stories Description: Program Development and Management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POE Template: Non MS employee 대상 Event                      (마케팅 행사, 파트서 교육 행사 등) Microsoft PO #와 PO Title 기입</dc:title>
  <dc:creator>송민진</dc:creator>
  <cp:lastModifiedBy>양승철</cp:lastModifiedBy>
  <cp:revision>60</cp:revision>
  <cp:lastPrinted>2019-07-29T09:28:12Z</cp:lastPrinted>
  <dcterms:created xsi:type="dcterms:W3CDTF">2017-02-01T05:05:59Z</dcterms:created>
  <dcterms:modified xsi:type="dcterms:W3CDTF">2025-04-11T09:12:25Z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0x0101006706B3A58EEE7E41B3A003A9322839A8</vt:lpwstr>
  </property>
</Properties>
</file>

<file path=docProps/thumbnail.jpeg>
</file>